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4" r:id="rId9"/>
    <p:sldId id="265" r:id="rId10"/>
    <p:sldId id="266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95" autoAdjust="0"/>
  </p:normalViewPr>
  <p:slideViewPr>
    <p:cSldViewPr>
      <p:cViewPr varScale="1">
        <p:scale>
          <a:sx n="86" d="100"/>
          <a:sy n="86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FC144-362F-4A54-A8EF-3DE4428F9283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5F204-115A-4982-A8C6-CB1B9D2ACA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5F204-115A-4982-A8C6-CB1B9D2ACAC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2B07-398E-4938-BEEC-4C59C3F3BA0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91B-3CAE-4FE8-A795-ABC99AB33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2B07-398E-4938-BEEC-4C59C3F3BA0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91B-3CAE-4FE8-A795-ABC99AB33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2B07-398E-4938-BEEC-4C59C3F3BA0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91B-3CAE-4FE8-A795-ABC99AB33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2B07-398E-4938-BEEC-4C59C3F3BA0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91B-3CAE-4FE8-A795-ABC99AB33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2B07-398E-4938-BEEC-4C59C3F3BA0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91B-3CAE-4FE8-A795-ABC99AB33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2B07-398E-4938-BEEC-4C59C3F3BA0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91B-3CAE-4FE8-A795-ABC99AB33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2B07-398E-4938-BEEC-4C59C3F3BA0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91B-3CAE-4FE8-A795-ABC99AB33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2B07-398E-4938-BEEC-4C59C3F3BA0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91B-3CAE-4FE8-A795-ABC99AB33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2B07-398E-4938-BEEC-4C59C3F3BA0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91B-3CAE-4FE8-A795-ABC99AB33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2B07-398E-4938-BEEC-4C59C3F3BA0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91B-3CAE-4FE8-A795-ABC99AB33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2B07-398E-4938-BEEC-4C59C3F3BA0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191B-3CAE-4FE8-A795-ABC99AB33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12B07-398E-4938-BEEC-4C59C3F3BA0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2191B-3CAE-4FE8-A795-ABC99AB33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.jpe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.jpeg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0"/>
            <a:ext cx="6480720" cy="4941168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FFFF00"/>
                </a:solidFill>
                <a:latin typeface="Book Antiqua" pitchFamily="18" charset="0"/>
              </a:rPr>
              <a:t>Українська інженерно-педагогічна академія</a:t>
            </a:r>
          </a:p>
          <a:p>
            <a:endParaRPr lang="uk-UA" b="1" i="1" dirty="0" smtClean="0">
              <a:solidFill>
                <a:srgbClr val="FFFF00"/>
              </a:solidFill>
              <a:latin typeface="Book Antiqua" pitchFamily="18" charset="0"/>
            </a:endParaRPr>
          </a:p>
          <a:p>
            <a:r>
              <a:rPr lang="uk-UA" b="1" i="1" dirty="0" smtClean="0">
                <a:solidFill>
                  <a:srgbClr val="FFFF00"/>
                </a:solidFill>
                <a:latin typeface="Book Antiqua" pitchFamily="18" charset="0"/>
              </a:rPr>
              <a:t>Факультет економічних управлінських та освітніх технологій</a:t>
            </a:r>
          </a:p>
          <a:p>
            <a:endParaRPr lang="uk-UA" dirty="0">
              <a:solidFill>
                <a:srgbClr val="FFFF00"/>
              </a:solidFill>
              <a:latin typeface="Book Antiqua" pitchFamily="18" charset="0"/>
            </a:endParaRPr>
          </a:p>
          <a:p>
            <a:endParaRPr lang="uk-UA" dirty="0">
              <a:solidFill>
                <a:srgbClr val="FFFF00"/>
              </a:solidFill>
              <a:latin typeface="Book Antiqua" pitchFamily="18" charset="0"/>
            </a:endParaRPr>
          </a:p>
          <a:p>
            <a:endParaRPr lang="ru-RU" dirty="0">
              <a:solidFill>
                <a:srgbClr val="FFFF00"/>
              </a:solidFill>
              <a:latin typeface="Book Antiqua" pitchFamily="18" charset="0"/>
            </a:endParaRPr>
          </a:p>
        </p:txBody>
      </p:sp>
      <p:pic>
        <p:nvPicPr>
          <p:cNvPr id="4" name="Рисунок 3" descr="Картинки по запросу уип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" y="0"/>
            <a:ext cx="2411762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3861048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FFFF00"/>
                </a:solidFill>
                <a:latin typeface="Book Antiqua" pitchFamily="18" charset="0"/>
              </a:rPr>
              <a:t>Кафедра економіки та організації діяльності суб'єктів господарювання</a:t>
            </a:r>
          </a:p>
        </p:txBody>
      </p:sp>
      <p:pic>
        <p:nvPicPr>
          <p:cNvPr id="6" name="Рисунок 5" descr="Картинки по запросу уип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0300" y="5329512"/>
            <a:ext cx="1663700" cy="152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476672"/>
            <a:ext cx="62646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FFFF00"/>
                </a:solidFill>
                <a:latin typeface="Book Antiqua" pitchFamily="18" charset="0"/>
              </a:rPr>
              <a:t>Наші</a:t>
            </a:r>
            <a:r>
              <a:rPr lang="ru-RU" sz="3200" b="1" i="1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  <a:latin typeface="Book Antiqua" pitchFamily="18" charset="0"/>
              </a:rPr>
              <a:t>студенти</a:t>
            </a:r>
            <a:r>
              <a:rPr lang="en-US" sz="3200" b="1" i="1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uk-UA" sz="3200" b="1" i="1" dirty="0" smtClean="0">
                <a:solidFill>
                  <a:srgbClr val="FFFF00"/>
                </a:solidFill>
                <a:latin typeface="Book Antiqua" pitchFamily="18" charset="0"/>
              </a:rPr>
              <a:t>працюють в банківській сфері</a:t>
            </a:r>
          </a:p>
          <a:p>
            <a:endParaRPr lang="ru-RU" sz="2400" dirty="0">
              <a:solidFill>
                <a:srgbClr val="FFFF00"/>
              </a:solidFill>
              <a:latin typeface="Book Antiqua" pitchFamily="18" charset="0"/>
            </a:endParaRPr>
          </a:p>
        </p:txBody>
      </p:sp>
      <p:pic>
        <p:nvPicPr>
          <p:cNvPr id="5" name="Рисунок 4" descr="Картинки по запросу уип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" y="0"/>
            <a:ext cx="219573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уип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805264"/>
            <a:ext cx="133164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772816"/>
            <a:ext cx="1171880" cy="163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772816"/>
            <a:ext cx="1110063" cy="174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2060848"/>
            <a:ext cx="18722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899592" y="3573016"/>
            <a:ext cx="73448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  <a:latin typeface="Book Antiqua" pitchFamily="18" charset="0"/>
              </a:rPr>
              <a:t>          </a:t>
            </a:r>
            <a:r>
              <a:rPr lang="ru-RU" sz="3200" b="1" i="1" dirty="0" err="1" smtClean="0">
                <a:solidFill>
                  <a:srgbClr val="FFFF00"/>
                </a:solidFill>
                <a:latin typeface="Book Antiqua" pitchFamily="18" charset="0"/>
              </a:rPr>
              <a:t>Наші</a:t>
            </a:r>
            <a:r>
              <a:rPr lang="ru-RU" sz="3200" b="1" i="1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  <a:latin typeface="Book Antiqua" pitchFamily="18" charset="0"/>
              </a:rPr>
              <a:t>студенти</a:t>
            </a:r>
            <a:r>
              <a:rPr lang="en-US" sz="3200" b="1" i="1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uk-UA" sz="3200" b="1" i="1" dirty="0" smtClean="0">
                <a:solidFill>
                  <a:srgbClr val="FFFF00"/>
                </a:solidFill>
                <a:latin typeface="Book Antiqua" pitchFamily="18" charset="0"/>
              </a:rPr>
              <a:t>працюють</a:t>
            </a:r>
          </a:p>
          <a:p>
            <a:pPr algn="ctr"/>
            <a:r>
              <a:rPr lang="uk-UA" sz="3200" b="1" i="1" dirty="0" smtClean="0">
                <a:solidFill>
                  <a:srgbClr val="FFFF00"/>
                </a:solidFill>
                <a:latin typeface="Book Antiqua" pitchFamily="18" charset="0"/>
              </a:rPr>
              <a:t> на підприємствах </a:t>
            </a:r>
          </a:p>
          <a:p>
            <a:endParaRPr lang="ru-RU" sz="2400" dirty="0">
              <a:solidFill>
                <a:srgbClr val="FFFF00"/>
              </a:solidFill>
              <a:latin typeface="Book Antiqua" pitchFamily="18" charset="0"/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149080"/>
            <a:ext cx="108012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4725144"/>
            <a:ext cx="107504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5013176"/>
            <a:ext cx="122413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4797152"/>
            <a:ext cx="1183060" cy="167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5013176"/>
            <a:ext cx="1280331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24128" y="4725144"/>
            <a:ext cx="11876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04248" y="4149080"/>
            <a:ext cx="12241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34266" y="3789040"/>
            <a:ext cx="120973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356992"/>
            <a:ext cx="9361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6296" y="2060848"/>
            <a:ext cx="1728192" cy="121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и по запросу уип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843808" y="0"/>
            <a:ext cx="331236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уип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5329512"/>
            <a:ext cx="1663700" cy="152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899592" y="2078958"/>
            <a:ext cx="7776864" cy="267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500" b="1" i="1" dirty="0" err="1" smtClean="0">
                <a:solidFill>
                  <a:srgbClr val="FFFF00"/>
                </a:solidFill>
                <a:latin typeface="Century Schoolbook" pitchFamily="18" charset="0"/>
                <a:ea typeface="Calibri" pitchFamily="34" charset="0"/>
                <a:cs typeface="Arial" pitchFamily="34" charset="0"/>
              </a:rPr>
              <a:t>С</a:t>
            </a:r>
            <a:r>
              <a:rPr kumimoji="0" lang="ru-RU" sz="3500" b="1" i="1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entury Schoolbook" pitchFamily="18" charset="0"/>
                <a:ea typeface="Calibri" pitchFamily="34" charset="0"/>
                <a:cs typeface="Arial" pitchFamily="34" charset="0"/>
              </a:rPr>
              <a:t>туденти</a:t>
            </a:r>
            <a:r>
              <a:rPr kumimoji="0" lang="ru-RU" sz="3500" b="1" i="1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entury Schoolbook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3500" b="1" i="1" dirty="0" smtClean="0">
                <a:solidFill>
                  <a:srgbClr val="FFFF00"/>
                </a:solidFill>
                <a:latin typeface="Century Schoolbook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500" b="1" i="1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entury Schoolbook" pitchFamily="18" charset="0"/>
                <a:ea typeface="Calibri" pitchFamily="34" charset="0"/>
                <a:cs typeface="Arial" pitchFamily="34" charset="0"/>
              </a:rPr>
              <a:t>і</a:t>
            </a:r>
            <a:r>
              <a:rPr kumimoji="0" lang="ru-RU" sz="3500" b="1" i="1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entury Schoolbook" pitchFamily="18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3500" b="1" i="1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entury Schoolbook" pitchFamily="18" charset="0"/>
                <a:ea typeface="Calibri" pitchFamily="34" charset="0"/>
                <a:cs typeface="Arial" pitchFamily="34" charset="0"/>
              </a:rPr>
              <a:t>випускники</a:t>
            </a:r>
            <a:r>
              <a:rPr kumimoji="0" lang="ru-RU" sz="3500" b="1" i="1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entury Schoolbook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4400" b="1" i="1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entury Schoolbook" pitchFamily="18" charset="0"/>
                <a:ea typeface="Calibri" pitchFamily="34" charset="0"/>
                <a:cs typeface="Arial" pitchFamily="34" charset="0"/>
              </a:rPr>
              <a:t>–</a:t>
            </a: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entury Schoolbook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500" b="1" i="1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entury Schoolbook" pitchFamily="18" charset="0"/>
                <a:ea typeface="Calibri" pitchFamily="34" charset="0"/>
                <a:cs typeface="Arial" pitchFamily="34" charset="0"/>
              </a:rPr>
              <a:t>це</a:t>
            </a:r>
            <a:r>
              <a:rPr kumimoji="0" lang="ru-RU" sz="3500" b="1" i="1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entury Schoolbook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500" b="1" i="1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entury Schoolbook" pitchFamily="18" charset="0"/>
                <a:ea typeface="Calibri" pitchFamily="34" charset="0"/>
                <a:cs typeface="Arial" pitchFamily="34" charset="0"/>
              </a:rPr>
              <a:t>наша</a:t>
            </a:r>
            <a:r>
              <a:rPr kumimoji="0" lang="ru-RU" sz="3500" b="1" i="1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entury Schoolbook" pitchFamily="18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1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entury Schoolbook" pitchFamily="18" charset="0"/>
                <a:ea typeface="Calibri" pitchFamily="34" charset="0"/>
                <a:cs typeface="Arial" pitchFamily="34" charset="0"/>
              </a:rPr>
              <a:t>ГОРДІСТЬ!!!</a:t>
            </a:r>
            <a:endParaRPr kumimoji="0" lang="uk-UA" sz="4400" b="1" i="1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entury Schoolbook" pitchFamily="18" charset="0"/>
              <a:cs typeface="Arial" pitchFamily="34" charset="0"/>
            </a:endParaRPr>
          </a:p>
        </p:txBody>
      </p:sp>
      <p:pic>
        <p:nvPicPr>
          <p:cNvPr id="4098" name="Picture 2" descr="http://www.uipa.edu.ua/images/content/news/2017/09/25/1/1%20%2B%20%D0%97%D0%B0%D1%81%D1%82%D0%B0%D0%B2%D0%BA%D0%B0%20IMG_14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01208"/>
            <a:ext cx="1835696" cy="1556792"/>
          </a:xfrm>
          <a:prstGeom prst="rect">
            <a:avLst/>
          </a:prstGeom>
          <a:noFill/>
        </p:spPr>
      </p:pic>
      <p:pic>
        <p:nvPicPr>
          <p:cNvPr id="4100" name="Picture 4" descr="http://www.uipa.edu.ua/images/content/news/2017/09/22/3/IMG_49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99784" y="5291826"/>
            <a:ext cx="1944216" cy="1566174"/>
          </a:xfrm>
          <a:prstGeom prst="rect">
            <a:avLst/>
          </a:prstGeom>
          <a:noFill/>
        </p:spPr>
      </p:pic>
      <p:pic>
        <p:nvPicPr>
          <p:cNvPr id="4102" name="Picture 6" descr="http://www.uipa.edu.ua/images/content/news/2017/09/18/2/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4869160"/>
            <a:ext cx="2088232" cy="1556792"/>
          </a:xfrm>
          <a:prstGeom prst="rect">
            <a:avLst/>
          </a:prstGeom>
          <a:noFill/>
        </p:spPr>
      </p:pic>
      <p:pic>
        <p:nvPicPr>
          <p:cNvPr id="4104" name="Picture 8" descr="http://www.uipa.edu.ua/images/content/news/2017/09/25/2/IMG_1257%20%D0%97%D0%B0%D1%81%D1%82%D0%B0%D0%B2%D0%BA%D0%B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4869160"/>
            <a:ext cx="2232248" cy="1512168"/>
          </a:xfrm>
          <a:prstGeom prst="rect">
            <a:avLst/>
          </a:prstGeom>
          <a:noFill/>
        </p:spPr>
      </p:pic>
      <p:pic>
        <p:nvPicPr>
          <p:cNvPr id="4106" name="Picture 10" descr="http://www.uipa.edu.ua/images/content/news/2017/09/25/2/IMG_146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2843808" cy="1700808"/>
          </a:xfrm>
          <a:prstGeom prst="rect">
            <a:avLst/>
          </a:prstGeom>
          <a:noFill/>
        </p:spPr>
      </p:pic>
      <p:pic>
        <p:nvPicPr>
          <p:cNvPr id="4108" name="Picture 12" descr="http://www.uipa.edu.ua/images/content/news/2017/09/25/2/IMG_122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7" y="0"/>
            <a:ext cx="2987824" cy="1700808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0"/>
            <a:ext cx="6480720" cy="4941168"/>
          </a:xfrm>
        </p:spPr>
        <p:txBody>
          <a:bodyPr>
            <a:normAutofit/>
          </a:bodyPr>
          <a:lstStyle/>
          <a:p>
            <a:endParaRPr lang="uk-UA" b="1" i="1" dirty="0" smtClean="0">
              <a:solidFill>
                <a:srgbClr val="FFFF00"/>
              </a:solidFill>
              <a:latin typeface="Book Antiqua" pitchFamily="18" charset="0"/>
            </a:endParaRPr>
          </a:p>
          <a:p>
            <a:endParaRPr lang="uk-UA" dirty="0">
              <a:solidFill>
                <a:srgbClr val="FFFF00"/>
              </a:solidFill>
              <a:latin typeface="Book Antiqua" pitchFamily="18" charset="0"/>
            </a:endParaRPr>
          </a:p>
          <a:p>
            <a:endParaRPr lang="uk-UA" dirty="0">
              <a:solidFill>
                <a:srgbClr val="FFFF00"/>
              </a:solidFill>
              <a:latin typeface="Book Antiqua" pitchFamily="18" charset="0"/>
            </a:endParaRPr>
          </a:p>
          <a:p>
            <a:endParaRPr lang="ru-RU" dirty="0">
              <a:solidFill>
                <a:srgbClr val="FFFF00"/>
              </a:solidFill>
              <a:latin typeface="Book Antiqua" pitchFamily="18" charset="0"/>
            </a:endParaRPr>
          </a:p>
        </p:txBody>
      </p:sp>
      <p:pic>
        <p:nvPicPr>
          <p:cNvPr id="4" name="Рисунок 3" descr="Картинки по запросу уип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" y="0"/>
            <a:ext cx="2411762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83768" y="260648"/>
            <a:ext cx="66602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>
                <a:solidFill>
                  <a:srgbClr val="FFFF00"/>
                </a:solidFill>
                <a:latin typeface="Book Antiqua" pitchFamily="18" charset="0"/>
              </a:rPr>
              <a:t>Запрошуємо на </a:t>
            </a:r>
            <a:r>
              <a:rPr lang="uk-UA" sz="3200" b="1" i="1" u="sng" dirty="0">
                <a:solidFill>
                  <a:srgbClr val="FFFF00"/>
                </a:solidFill>
                <a:latin typeface="Book Antiqua" pitchFamily="18" charset="0"/>
              </a:rPr>
              <a:t>денну</a:t>
            </a:r>
            <a:r>
              <a:rPr lang="uk-UA" sz="3200" b="1" i="1" dirty="0">
                <a:solidFill>
                  <a:srgbClr val="FFFF00"/>
                </a:solidFill>
                <a:latin typeface="Book Antiqua" pitchFamily="18" charset="0"/>
              </a:rPr>
              <a:t> та </a:t>
            </a:r>
            <a:r>
              <a:rPr lang="uk-UA" sz="3200" b="1" i="1" u="sng" dirty="0">
                <a:solidFill>
                  <a:srgbClr val="FFFF00"/>
                </a:solidFill>
                <a:latin typeface="Book Antiqua" pitchFamily="18" charset="0"/>
              </a:rPr>
              <a:t>заочну</a:t>
            </a:r>
            <a:r>
              <a:rPr lang="uk-UA" sz="3200" b="1" i="1" dirty="0">
                <a:solidFill>
                  <a:srgbClr val="FFFF00"/>
                </a:solidFill>
                <a:latin typeface="Book Antiqua" pitchFamily="18" charset="0"/>
              </a:rPr>
              <a:t> форму навчання </a:t>
            </a:r>
            <a:r>
              <a:rPr lang="uk-UA" sz="3200" b="1" i="1" u="sng" dirty="0" smtClean="0">
                <a:solidFill>
                  <a:srgbClr val="FFFF00"/>
                </a:solidFill>
                <a:latin typeface="Book Antiqua" pitchFamily="18" charset="0"/>
              </a:rPr>
              <a:t>на 1 курс</a:t>
            </a:r>
          </a:p>
          <a:p>
            <a:pPr algn="ctr"/>
            <a:r>
              <a:rPr lang="uk-UA" sz="3200" b="1" i="1" dirty="0" smtClean="0">
                <a:solidFill>
                  <a:srgbClr val="FFFF00"/>
                </a:solidFill>
                <a:latin typeface="Book Antiqua" pitchFamily="18" charset="0"/>
              </a:rPr>
              <a:t>за </a:t>
            </a:r>
            <a:r>
              <a:rPr lang="uk-UA" sz="3200" b="1" i="1" dirty="0">
                <a:solidFill>
                  <a:srgbClr val="FFFF00"/>
                </a:solidFill>
                <a:latin typeface="Book Antiqua" pitchFamily="18" charset="0"/>
              </a:rPr>
              <a:t>наступними спеціальностями</a:t>
            </a:r>
            <a:r>
              <a:rPr lang="uk-UA" sz="3200" b="1" i="1" dirty="0" smtClean="0">
                <a:solidFill>
                  <a:srgbClr val="FFFF00"/>
                </a:solidFill>
                <a:latin typeface="Book Antiqua" pitchFamily="18" charset="0"/>
              </a:rPr>
              <a:t>:</a:t>
            </a:r>
            <a:endParaRPr lang="ru-RU" sz="3200" dirty="0">
              <a:solidFill>
                <a:srgbClr val="FFFF00"/>
              </a:solidFill>
              <a:latin typeface="Book Antiqua" pitchFamily="18" charset="0"/>
            </a:endParaRPr>
          </a:p>
        </p:txBody>
      </p:sp>
      <p:pic>
        <p:nvPicPr>
          <p:cNvPr id="6" name="Рисунок 5" descr="Картинки по запросу уип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0300" y="5329512"/>
            <a:ext cx="1663700" cy="152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2276872"/>
          <a:ext cx="7200800" cy="4234284"/>
        </p:xfrm>
        <a:graphic>
          <a:graphicData uri="http://schemas.openxmlformats.org/drawingml/2006/table">
            <a:tbl>
              <a:tblPr/>
              <a:tblGrid>
                <a:gridCol w="935641"/>
                <a:gridCol w="2952791"/>
                <a:gridCol w="3312368"/>
              </a:tblGrid>
              <a:tr h="1224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FFFF0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Шифр </a:t>
                      </a:r>
                      <a:endParaRPr lang="ru-RU" sz="1200" dirty="0">
                        <a:solidFill>
                          <a:srgbClr val="FFFF0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24121" marR="24121" marT="6578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FFFF0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Найменування </a:t>
                      </a:r>
                      <a:endParaRPr lang="ru-RU" sz="1200" dirty="0">
                        <a:solidFill>
                          <a:srgbClr val="FFFF0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24121" marR="24121" marT="6578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u="sng" dirty="0">
                          <a:solidFill>
                            <a:srgbClr val="FFFF0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Перелік конкурсних предметів  ЗНО </a:t>
                      </a:r>
                      <a:endParaRPr lang="ru-RU" sz="1200" dirty="0">
                        <a:solidFill>
                          <a:srgbClr val="FFFF0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FFFF0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(вступних екзаменів) </a:t>
                      </a:r>
                      <a:endParaRPr lang="ru-RU" sz="1200" dirty="0">
                        <a:solidFill>
                          <a:srgbClr val="FFFF0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FFFF0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Мінімальна кількість балів для допуску до участі </a:t>
                      </a:r>
                      <a:endParaRPr lang="ru-RU" sz="1200" dirty="0">
                        <a:solidFill>
                          <a:srgbClr val="FFFF0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FFFF0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в конкурсі для усіх конкурсних предметів </a:t>
                      </a:r>
                      <a:endParaRPr lang="ru-RU" sz="1200" dirty="0">
                        <a:solidFill>
                          <a:srgbClr val="FFFF0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200" b="1" u="sng" dirty="0">
                          <a:solidFill>
                            <a:srgbClr val="FFFF0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дорівнює 100 балам </a:t>
                      </a:r>
                      <a:endParaRPr lang="ru-RU" sz="1200" dirty="0">
                        <a:solidFill>
                          <a:srgbClr val="FFFF0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24121" marR="24121" marT="6578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81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FFFF0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051 </a:t>
                      </a:r>
                      <a:endParaRPr lang="ru-RU" sz="1200">
                        <a:solidFill>
                          <a:srgbClr val="FFFF0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24121" marR="24121" marT="6578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b="1" i="0" u="sng" dirty="0">
                          <a:solidFill>
                            <a:srgbClr val="FFFF0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Економіка </a:t>
                      </a:r>
                      <a:endParaRPr lang="uk-UA" sz="1500" b="1" i="0" u="sng" dirty="0" smtClean="0">
                        <a:solidFill>
                          <a:srgbClr val="FFFF0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b="0" i="0" u="sng" dirty="0" smtClean="0">
                          <a:solidFill>
                            <a:srgbClr val="FFFF0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uk-UA" sz="1500" b="0" i="0" u="sng" dirty="0">
                          <a:solidFill>
                            <a:srgbClr val="FFFF0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економіка підприємства) </a:t>
                      </a:r>
                      <a:endParaRPr lang="ru-RU" sz="1500" b="0" i="0" dirty="0">
                        <a:solidFill>
                          <a:srgbClr val="FFFF0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24121" marR="24121" marT="6578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FFFF0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1. Українська мова і література </a:t>
                      </a:r>
                      <a:endParaRPr lang="ru-RU" sz="1200">
                        <a:solidFill>
                          <a:srgbClr val="FFFF0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24121" marR="24121" marT="6578" marB="0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FFFF0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2. Математика </a:t>
                      </a:r>
                      <a:endParaRPr lang="ru-RU" sz="1200">
                        <a:solidFill>
                          <a:srgbClr val="FFFF0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24121" marR="24121" marT="6578" marB="0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8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FFFF0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3. Іноземна мова або Географія </a:t>
                      </a:r>
                      <a:endParaRPr lang="ru-RU" sz="1200">
                        <a:solidFill>
                          <a:srgbClr val="FFFF0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24121" marR="24121" marT="6578" marB="0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81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FFFF0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076 </a:t>
                      </a:r>
                      <a:endParaRPr lang="ru-RU" sz="1200">
                        <a:solidFill>
                          <a:srgbClr val="FFFF0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24121" marR="24121" marT="6578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b="1" i="0" u="sng" dirty="0">
                          <a:solidFill>
                            <a:srgbClr val="FFFF0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Підприємництво, торгівля та біржова діяльність </a:t>
                      </a:r>
                      <a:r>
                        <a:rPr lang="uk-UA" sz="1500" b="0" i="0" u="sng" dirty="0">
                          <a:solidFill>
                            <a:srgbClr val="FFFF0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(підприємництві у туристичній галузі) </a:t>
                      </a:r>
                      <a:endParaRPr lang="ru-RU" sz="1500" b="0" i="0" dirty="0">
                        <a:solidFill>
                          <a:srgbClr val="FFFF0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24121" marR="24121" marT="6578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FFFF0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1. Українська мова і література </a:t>
                      </a:r>
                      <a:endParaRPr lang="ru-RU" sz="1200">
                        <a:solidFill>
                          <a:srgbClr val="FFFF0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24121" marR="24121" marT="6578" marB="0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FFFF0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2. Математика </a:t>
                      </a:r>
                      <a:endParaRPr lang="ru-RU" sz="1200">
                        <a:solidFill>
                          <a:srgbClr val="FFFF0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24121" marR="24121" marT="6578" marB="0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FFFF0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3. Іноземна мова або Географія </a:t>
                      </a:r>
                      <a:endParaRPr lang="ru-RU" sz="1200">
                        <a:solidFill>
                          <a:srgbClr val="FFFF0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24121" marR="24121" marT="6578" marB="0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81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FFFF0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015.24 </a:t>
                      </a:r>
                      <a:endParaRPr lang="ru-RU" sz="1200">
                        <a:solidFill>
                          <a:srgbClr val="FFFF0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24121" marR="24121" marT="6578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b="1" i="0" u="sng" dirty="0">
                          <a:solidFill>
                            <a:srgbClr val="FFFF0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Професійна освіта </a:t>
                      </a:r>
                      <a:endParaRPr lang="uk-UA" sz="1500" b="1" i="0" u="sng" dirty="0" smtClean="0">
                        <a:solidFill>
                          <a:srgbClr val="FFFF0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b="0" i="0" u="sng" dirty="0" smtClean="0">
                          <a:solidFill>
                            <a:srgbClr val="FFFF0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uk-UA" sz="1500" b="0" i="0" u="sng" dirty="0">
                          <a:solidFill>
                            <a:srgbClr val="FFFF0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Економіка) </a:t>
                      </a:r>
                      <a:endParaRPr lang="ru-RU" sz="1500" b="0" i="0" dirty="0">
                        <a:solidFill>
                          <a:srgbClr val="FFFF0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24121" marR="24121" marT="6578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FFFF0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1. Українська мова і література </a:t>
                      </a:r>
                      <a:endParaRPr lang="ru-RU" sz="1200">
                        <a:solidFill>
                          <a:srgbClr val="FFFF0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24121" marR="24121" marT="6578" marB="0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FFFF0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2. Іноземна мова </a:t>
                      </a:r>
                      <a:endParaRPr lang="ru-RU" sz="1200">
                        <a:solidFill>
                          <a:srgbClr val="FFFF0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24121" marR="24121" marT="6578" marB="0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8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FFFF0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3. Географія  або Історія України </a:t>
                      </a:r>
                      <a:endParaRPr lang="ru-RU" sz="1200">
                        <a:solidFill>
                          <a:srgbClr val="FFFF0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24121" marR="24121" marT="6578" marB="0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81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FFFF0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015.19 </a:t>
                      </a:r>
                      <a:endParaRPr lang="ru-RU" sz="1200">
                        <a:solidFill>
                          <a:srgbClr val="FFFF0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24121" marR="24121" marT="6578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b="1" i="0" u="sng" dirty="0">
                          <a:solidFill>
                            <a:srgbClr val="FFFF0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Професійна освіта </a:t>
                      </a:r>
                      <a:r>
                        <a:rPr lang="uk-UA" sz="1500" b="0" i="0" u="sng" dirty="0">
                          <a:solidFill>
                            <a:srgbClr val="FFFF0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(Товарознавство) </a:t>
                      </a:r>
                      <a:endParaRPr lang="ru-RU" sz="1500" b="0" i="0" dirty="0">
                        <a:solidFill>
                          <a:srgbClr val="FFFF0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24121" marR="24121" marT="6578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FFFF0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1. Українська мова і література </a:t>
                      </a:r>
                      <a:endParaRPr lang="ru-RU" sz="1200">
                        <a:solidFill>
                          <a:srgbClr val="FFFF0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24121" marR="24121" marT="6578" marB="0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solidFill>
                            <a:srgbClr val="FFFF0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2. Математика </a:t>
                      </a:r>
                      <a:endParaRPr lang="ru-RU" sz="1200">
                        <a:solidFill>
                          <a:srgbClr val="FFFF0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24121" marR="24121" marT="6578" marB="0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8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FFFF00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3. Іноземна мова або Географія </a:t>
                      </a:r>
                      <a:endParaRPr lang="ru-RU" sz="1200" dirty="0">
                        <a:solidFill>
                          <a:srgbClr val="FFFF00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24121" marR="24121" marT="6578" marB="0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0"/>
            <a:ext cx="6480720" cy="4941168"/>
          </a:xfrm>
        </p:spPr>
        <p:txBody>
          <a:bodyPr>
            <a:normAutofit/>
          </a:bodyPr>
          <a:lstStyle/>
          <a:p>
            <a:endParaRPr lang="uk-UA" dirty="0">
              <a:solidFill>
                <a:srgbClr val="FFFF00"/>
              </a:solidFill>
              <a:latin typeface="Book Antiqua" pitchFamily="18" charset="0"/>
            </a:endParaRPr>
          </a:p>
          <a:p>
            <a:endParaRPr lang="uk-UA" dirty="0">
              <a:solidFill>
                <a:srgbClr val="FFFF00"/>
              </a:solidFill>
              <a:latin typeface="Book Antiqua" pitchFamily="18" charset="0"/>
            </a:endParaRPr>
          </a:p>
          <a:p>
            <a:endParaRPr lang="ru-RU" dirty="0">
              <a:solidFill>
                <a:srgbClr val="FFFF00"/>
              </a:solidFill>
              <a:latin typeface="Book Antiqua" pitchFamily="18" charset="0"/>
            </a:endParaRPr>
          </a:p>
        </p:txBody>
      </p:sp>
      <p:pic>
        <p:nvPicPr>
          <p:cNvPr id="4" name="Рисунок 3" descr="Картинки по запросу уип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" y="0"/>
            <a:ext cx="2411762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уип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0300" y="5329512"/>
            <a:ext cx="1663700" cy="152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627784" y="188640"/>
            <a:ext cx="61926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000" b="1" i="1" dirty="0" smtClean="0">
                <a:solidFill>
                  <a:srgbClr val="FFFF00"/>
                </a:solidFill>
                <a:latin typeface="Book Antiqua" pitchFamily="18" charset="0"/>
              </a:rPr>
              <a:t>    Запрошуємо </a:t>
            </a:r>
            <a:r>
              <a:rPr lang="uk-UA" sz="3000" b="1" i="1" dirty="0">
                <a:solidFill>
                  <a:srgbClr val="FFFF00"/>
                </a:solidFill>
                <a:latin typeface="Book Antiqua" pitchFamily="18" charset="0"/>
              </a:rPr>
              <a:t>на </a:t>
            </a:r>
            <a:r>
              <a:rPr lang="uk-UA" sz="3000" b="1" i="1" u="sng" dirty="0">
                <a:solidFill>
                  <a:srgbClr val="FFFF00"/>
                </a:solidFill>
                <a:latin typeface="Book Antiqua" pitchFamily="18" charset="0"/>
              </a:rPr>
              <a:t>денну</a:t>
            </a:r>
            <a:r>
              <a:rPr lang="uk-UA" sz="3000" b="1" i="1" dirty="0">
                <a:solidFill>
                  <a:srgbClr val="FFFF00"/>
                </a:solidFill>
                <a:latin typeface="Book Antiqua" pitchFamily="18" charset="0"/>
              </a:rPr>
              <a:t> та </a:t>
            </a:r>
            <a:r>
              <a:rPr lang="uk-UA" sz="3000" b="1" i="1" u="sng" dirty="0">
                <a:solidFill>
                  <a:srgbClr val="FFFF00"/>
                </a:solidFill>
                <a:latin typeface="Book Antiqua" pitchFamily="18" charset="0"/>
              </a:rPr>
              <a:t>заочну</a:t>
            </a:r>
            <a:r>
              <a:rPr lang="uk-UA" sz="3000" b="1" i="1" dirty="0">
                <a:solidFill>
                  <a:srgbClr val="FFFF00"/>
                </a:solidFill>
                <a:latin typeface="Book Antiqua" pitchFamily="18" charset="0"/>
              </a:rPr>
              <a:t> форму навчання </a:t>
            </a:r>
            <a:r>
              <a:rPr lang="uk-UA" sz="3000" b="1" i="1" u="sng" dirty="0">
                <a:solidFill>
                  <a:srgbClr val="FFFF00"/>
                </a:solidFill>
                <a:latin typeface="Book Antiqua" pitchFamily="18" charset="0"/>
              </a:rPr>
              <a:t>зі скороченим терміном</a:t>
            </a:r>
            <a:r>
              <a:rPr lang="uk-UA" sz="3000" b="1" i="1" dirty="0">
                <a:solidFill>
                  <a:srgbClr val="FFFF00"/>
                </a:solidFill>
                <a:latin typeface="Book Antiqua" pitchFamily="18" charset="0"/>
              </a:rPr>
              <a:t> за наступними спеціальностями:</a:t>
            </a:r>
            <a:endParaRPr lang="ru-RU" sz="3000" dirty="0">
              <a:solidFill>
                <a:srgbClr val="FFFF00"/>
              </a:solidFill>
              <a:latin typeface="Book Antiqua" pitchFamily="18" charset="0"/>
            </a:endParaRPr>
          </a:p>
          <a:p>
            <a:r>
              <a:rPr lang="uk-UA" sz="2800" b="1" dirty="0">
                <a:solidFill>
                  <a:srgbClr val="FFFF00"/>
                </a:solidFill>
                <a:latin typeface="Book Antiqua" pitchFamily="18" charset="0"/>
              </a:rPr>
              <a:t> </a:t>
            </a:r>
            <a:endParaRPr lang="ru-RU" sz="2800" dirty="0">
              <a:solidFill>
                <a:srgbClr val="FFFF00"/>
              </a:solidFill>
              <a:latin typeface="Book Antiqua" pitchFamily="18" charset="0"/>
            </a:endParaRPr>
          </a:p>
          <a:p>
            <a:r>
              <a:rPr lang="uk-UA" sz="2800" b="1" dirty="0">
                <a:solidFill>
                  <a:srgbClr val="FFFF00"/>
                </a:solidFill>
                <a:latin typeface="Book Antiqua" pitchFamily="18" charset="0"/>
              </a:rPr>
              <a:t> </a:t>
            </a:r>
            <a:endParaRPr lang="ru-RU" sz="2800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276872"/>
            <a:ext cx="8496944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uk-UA" sz="2500" b="1" i="1" dirty="0" smtClean="0">
                <a:solidFill>
                  <a:srgbClr val="FFFF00"/>
                </a:solidFill>
                <a:latin typeface="Book Antiqua" pitchFamily="18" charset="0"/>
              </a:rPr>
              <a:t>- 051  «Економіка (</a:t>
            </a:r>
            <a:r>
              <a:rPr lang="uk-UA" sz="2500" b="1" i="1" dirty="0" err="1" smtClean="0">
                <a:solidFill>
                  <a:srgbClr val="FFFF00"/>
                </a:solidFill>
                <a:latin typeface="Book Antiqua" pitchFamily="18" charset="0"/>
              </a:rPr>
              <a:t>економіка</a:t>
            </a:r>
            <a:r>
              <a:rPr lang="uk-UA" sz="2500" b="1" i="1" dirty="0" smtClean="0">
                <a:solidFill>
                  <a:srgbClr val="FFFF00"/>
                </a:solidFill>
                <a:latin typeface="Book Antiqua" pitchFamily="18" charset="0"/>
              </a:rPr>
              <a:t> підприємства)»;</a:t>
            </a:r>
            <a:endParaRPr lang="ru-RU" sz="2500" dirty="0" smtClean="0">
              <a:solidFill>
                <a:srgbClr val="FFFF00"/>
              </a:solidFill>
              <a:latin typeface="Book Antiqua" pitchFamily="18" charset="0"/>
            </a:endParaRPr>
          </a:p>
          <a:p>
            <a:pPr lvl="0">
              <a:lnSpc>
                <a:spcPct val="150000"/>
              </a:lnSpc>
            </a:pPr>
            <a:r>
              <a:rPr lang="uk-UA" sz="2500" b="1" i="1" dirty="0" smtClean="0">
                <a:solidFill>
                  <a:srgbClr val="FFFF00"/>
                </a:solidFill>
                <a:latin typeface="Book Antiqua" pitchFamily="18" charset="0"/>
              </a:rPr>
              <a:t>- 076 «Підприємництво, торгівля та біржова діяльність (підприємництво у туристичній галузі)»;</a:t>
            </a:r>
            <a:endParaRPr lang="ru-RU" sz="2500" dirty="0" smtClean="0">
              <a:solidFill>
                <a:srgbClr val="FFFF00"/>
              </a:solidFill>
              <a:latin typeface="Book Antiqua" pitchFamily="18" charset="0"/>
            </a:endParaRPr>
          </a:p>
          <a:p>
            <a:pPr lvl="0">
              <a:lnSpc>
                <a:spcPct val="150000"/>
              </a:lnSpc>
            </a:pPr>
            <a:r>
              <a:rPr lang="uk-UA" sz="2500" b="1" i="1" dirty="0" smtClean="0">
                <a:solidFill>
                  <a:srgbClr val="FFFF00"/>
                </a:solidFill>
                <a:latin typeface="Book Antiqua" pitchFamily="18" charset="0"/>
              </a:rPr>
              <a:t>- 015.24 «Професійна освіта (Економіка)»;</a:t>
            </a:r>
            <a:endParaRPr lang="ru-RU" sz="2500" dirty="0" smtClean="0">
              <a:solidFill>
                <a:srgbClr val="FFFF00"/>
              </a:solidFill>
              <a:latin typeface="Book Antiqua" pitchFamily="18" charset="0"/>
            </a:endParaRP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uk-UA" sz="2500" b="1" i="1" dirty="0" smtClean="0">
                <a:solidFill>
                  <a:srgbClr val="FFFF00"/>
                </a:solidFill>
                <a:latin typeface="Book Antiqua" pitchFamily="18" charset="0"/>
              </a:rPr>
              <a:t>015.19 «Професійна освіта (Товарознавство)».</a:t>
            </a:r>
            <a:endParaRPr lang="ru-RU" sz="2500" dirty="0">
              <a:solidFill>
                <a:srgbClr val="FFFF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0"/>
            <a:ext cx="6480720" cy="1844824"/>
          </a:xfrm>
        </p:spPr>
        <p:txBody>
          <a:bodyPr>
            <a:normAutofit fontScale="32500" lnSpcReduction="20000"/>
          </a:bodyPr>
          <a:lstStyle/>
          <a:p>
            <a:endParaRPr lang="uk-UA" b="1" i="1" dirty="0" smtClean="0">
              <a:solidFill>
                <a:srgbClr val="FFFF00"/>
              </a:solidFill>
              <a:latin typeface="Book Antiqua" pitchFamily="18" charset="0"/>
            </a:endParaRPr>
          </a:p>
          <a:p>
            <a:endParaRPr lang="uk-UA" dirty="0">
              <a:solidFill>
                <a:srgbClr val="FFFF00"/>
              </a:solidFill>
              <a:latin typeface="Book Antiqua" pitchFamily="18" charset="0"/>
            </a:endParaRPr>
          </a:p>
          <a:p>
            <a:pPr>
              <a:lnSpc>
                <a:spcPct val="170000"/>
              </a:lnSpc>
            </a:pPr>
            <a:r>
              <a:rPr lang="uk-UA" sz="6300" b="1" i="1" dirty="0">
                <a:solidFill>
                  <a:srgbClr val="FFFF00"/>
                </a:solidFill>
                <a:latin typeface="Book Antiqua" pitchFamily="18" charset="0"/>
              </a:rPr>
              <a:t>Професійні назви робіт, які здатен виконувати здобувач вищої освіти за ступенем вищої освіти «Бакалавр»: </a:t>
            </a:r>
            <a:endParaRPr lang="ru-RU" sz="6300" b="1" i="1" dirty="0">
              <a:solidFill>
                <a:srgbClr val="FFFF00"/>
              </a:solidFill>
              <a:latin typeface="Book Antiqua" pitchFamily="18" charset="0"/>
            </a:endParaRPr>
          </a:p>
          <a:p>
            <a:endParaRPr lang="uk-UA" dirty="0">
              <a:solidFill>
                <a:srgbClr val="FFFF00"/>
              </a:solidFill>
              <a:latin typeface="Book Antiqua" pitchFamily="18" charset="0"/>
            </a:endParaRPr>
          </a:p>
          <a:p>
            <a:endParaRPr lang="ru-RU" dirty="0">
              <a:solidFill>
                <a:srgbClr val="FFFF00"/>
              </a:solidFill>
              <a:latin typeface="Book Antiqua" pitchFamily="18" charset="0"/>
            </a:endParaRPr>
          </a:p>
        </p:txBody>
      </p:sp>
      <p:pic>
        <p:nvPicPr>
          <p:cNvPr id="4" name="Рисунок 3" descr="Картинки по запросу уип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" y="0"/>
            <a:ext cx="2411762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уип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0300" y="5329512"/>
            <a:ext cx="1663700" cy="152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1520" y="2204864"/>
            <a:ext cx="864096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uk-UA" sz="1700" b="1" dirty="0" smtClean="0">
                <a:solidFill>
                  <a:srgbClr val="FFFF00"/>
                </a:solidFill>
                <a:latin typeface="Book Antiqua" pitchFamily="18" charset="0"/>
              </a:rPr>
              <a:t>реалізація загальних функцій управління шляхом здійснення переважно адміністраторських та операторських процедур праці;</a:t>
            </a:r>
            <a:endParaRPr lang="ru-RU" sz="1700" b="1" dirty="0" smtClean="0">
              <a:solidFill>
                <a:srgbClr val="FFFF00"/>
              </a:solidFill>
              <a:latin typeface="Book Antiqua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sz="1700" b="1" dirty="0" smtClean="0">
                <a:solidFill>
                  <a:srgbClr val="FFFF00"/>
                </a:solidFill>
                <a:latin typeface="Book Antiqua" pitchFamily="18" charset="0"/>
              </a:rPr>
              <a:t>прийняття оперативних рішень у межах своєї компетенції; </a:t>
            </a:r>
            <a:endParaRPr lang="ru-RU" sz="1700" b="1" dirty="0" smtClean="0">
              <a:solidFill>
                <a:srgbClr val="FFFF00"/>
              </a:solidFill>
              <a:latin typeface="Book Antiqua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sz="1700" b="1" dirty="0" smtClean="0">
                <a:solidFill>
                  <a:srgbClr val="FFFF00"/>
                </a:solidFill>
                <a:latin typeface="Book Antiqua" pitchFamily="18" charset="0"/>
              </a:rPr>
              <a:t>функціональна та інформаційна підготовка проектів рішень;</a:t>
            </a:r>
            <a:endParaRPr lang="ru-RU" sz="1700" b="1" dirty="0" smtClean="0">
              <a:solidFill>
                <a:srgbClr val="FFFF00"/>
              </a:solidFill>
              <a:latin typeface="Book Antiqua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sz="1700" b="1" dirty="0" smtClean="0">
                <a:solidFill>
                  <a:srgbClr val="FFFF00"/>
                </a:solidFill>
                <a:latin typeface="Book Antiqua" pitchFamily="18" charset="0"/>
              </a:rPr>
              <a:t>оперативне управлінні первинними підрозділами - лінійними (основна діяльність) або функціональними (підготовча та допоміжна діяльність), а також самостійними організаціями, які переважно не мають апарата управління;</a:t>
            </a:r>
            <a:endParaRPr lang="ru-RU" sz="1700" b="1" dirty="0" smtClean="0">
              <a:solidFill>
                <a:srgbClr val="FFFF00"/>
              </a:solidFill>
              <a:latin typeface="Book Antiqua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sz="1700" b="1" dirty="0" smtClean="0">
                <a:solidFill>
                  <a:srgbClr val="FFFF00"/>
                </a:solidFill>
                <a:latin typeface="Book Antiqua" pitchFamily="18" charset="0"/>
              </a:rPr>
              <a:t>керівництво підлеглими, компетенція яких не вища за технічних службовців чи молодших спеціалістів;</a:t>
            </a:r>
            <a:endParaRPr lang="ru-RU" sz="1700" b="1" dirty="0" smtClean="0">
              <a:solidFill>
                <a:srgbClr val="FFFF00"/>
              </a:solidFill>
              <a:latin typeface="Book Antiqua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sz="1700" b="1" dirty="0" smtClean="0">
                <a:solidFill>
                  <a:srgbClr val="FFFF00"/>
                </a:solidFill>
                <a:latin typeface="Book Antiqua" pitchFamily="18" charset="0"/>
              </a:rPr>
              <a:t>викладачі навчальних закладів;</a:t>
            </a:r>
            <a:endParaRPr lang="ru-RU" sz="1700" b="1" dirty="0" smtClean="0">
              <a:solidFill>
                <a:srgbClr val="FFFF00"/>
              </a:solidFill>
              <a:latin typeface="Book Antiqua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sz="1700" b="1" dirty="0" smtClean="0">
                <a:solidFill>
                  <a:srgbClr val="FFFF00"/>
                </a:solidFill>
                <a:latin typeface="Book Antiqua" pitchFamily="18" charset="0"/>
              </a:rPr>
              <a:t>фахівці в галузі праці та зайнятості;</a:t>
            </a:r>
            <a:endParaRPr lang="ru-RU" sz="1700" b="1" dirty="0" smtClean="0">
              <a:solidFill>
                <a:srgbClr val="FFFF00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1700" b="1" dirty="0" smtClean="0">
                <a:solidFill>
                  <a:srgbClr val="FFFF00"/>
                </a:solidFill>
                <a:latin typeface="Book Antiqua" pitchFamily="18" charset="0"/>
              </a:rPr>
              <a:t>фахівці з фінансово-економічної безпеки;</a:t>
            </a:r>
            <a:endParaRPr lang="ru-RU" sz="1700" b="1" dirty="0" smtClean="0">
              <a:solidFill>
                <a:srgbClr val="FFFF00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1700" b="1" dirty="0" smtClean="0">
                <a:solidFill>
                  <a:srgbClr val="FFFF00"/>
                </a:solidFill>
                <a:latin typeface="Book Antiqua" pitchFamily="18" charset="0"/>
              </a:rPr>
              <a:t>фахівці у сфері раціоналізації виробництва, інтелектуальної </a:t>
            </a:r>
          </a:p>
          <a:p>
            <a:r>
              <a:rPr lang="uk-UA" sz="1700" b="1" dirty="0" smtClean="0">
                <a:solidFill>
                  <a:srgbClr val="FFFF00"/>
                </a:solidFill>
                <a:latin typeface="Book Antiqua" pitchFamily="18" charset="0"/>
              </a:rPr>
              <a:t>власності та інноваційної діяльності;</a:t>
            </a:r>
            <a:endParaRPr lang="ru-RU" sz="1700" b="1" dirty="0" smtClean="0">
              <a:solidFill>
                <a:srgbClr val="FFFF00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1700" b="1" dirty="0" smtClean="0">
                <a:solidFill>
                  <a:srgbClr val="FFFF00"/>
                </a:solidFill>
                <a:latin typeface="Book Antiqua" pitchFamily="18" charset="0"/>
              </a:rPr>
              <a:t>аудитори;</a:t>
            </a:r>
            <a:endParaRPr lang="ru-RU" sz="1700" b="1" dirty="0" smtClean="0">
              <a:solidFill>
                <a:srgbClr val="FFFF00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1700" b="1" dirty="0" smtClean="0">
                <a:solidFill>
                  <a:srgbClr val="FFFF00"/>
                </a:solidFill>
                <a:latin typeface="Book Antiqua" pitchFamily="18" charset="0"/>
              </a:rPr>
              <a:t>економісти.</a:t>
            </a:r>
            <a:endParaRPr lang="ru-RU" sz="1700" b="1" dirty="0">
              <a:solidFill>
                <a:srgbClr val="FFFF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0"/>
            <a:ext cx="6480720" cy="4941168"/>
          </a:xfrm>
        </p:spPr>
        <p:txBody>
          <a:bodyPr>
            <a:normAutofit/>
          </a:bodyPr>
          <a:lstStyle/>
          <a:p>
            <a:endParaRPr lang="uk-UA" dirty="0">
              <a:solidFill>
                <a:srgbClr val="FFFF00"/>
              </a:solidFill>
              <a:latin typeface="Book Antiqua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Запрошуємо на </a:t>
            </a:r>
            <a:r>
              <a:rPr kumimoji="0" lang="uk-UA" sz="28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денну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та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заочну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форму навчання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35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до магістратури</a:t>
            </a:r>
            <a:r>
              <a:rPr kumimoji="0" lang="uk-UA" sz="35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44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БЕЗ</a:t>
            </a:r>
            <a:r>
              <a:rPr kumimoji="0" lang="uk-UA" sz="4400" b="1" i="1" u="sng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ЗНО</a:t>
            </a:r>
            <a:endParaRPr kumimoji="0" lang="ru-RU" sz="4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за спеціальністю: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endParaRPr lang="uk-UA" dirty="0">
              <a:solidFill>
                <a:srgbClr val="FFFF00"/>
              </a:solidFill>
              <a:latin typeface="Book Antiqua" pitchFamily="18" charset="0"/>
            </a:endParaRPr>
          </a:p>
          <a:p>
            <a:endParaRPr lang="ru-RU" dirty="0">
              <a:solidFill>
                <a:srgbClr val="FFFF00"/>
              </a:solidFill>
              <a:latin typeface="Book Antiqua" pitchFamily="18" charset="0"/>
            </a:endParaRPr>
          </a:p>
        </p:txBody>
      </p:sp>
      <p:pic>
        <p:nvPicPr>
          <p:cNvPr id="4" name="Рисунок 3" descr="Картинки по запросу уип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" y="0"/>
            <a:ext cx="2411762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уип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0300" y="5329512"/>
            <a:ext cx="1663700" cy="152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2780928"/>
            <a:ext cx="8136904" cy="3254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uk-UA" sz="3200" b="1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uk-UA" sz="3500" b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076 «Підприємництво, торгівля та біржова діяльність 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uk-UA" sz="3500" b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(економіка підприємства)»</a:t>
            </a:r>
            <a:endParaRPr kumimoji="0" lang="ru-RU" sz="3500" b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3280" y="0"/>
            <a:ext cx="6480720" cy="1944216"/>
          </a:xfrm>
        </p:spPr>
        <p:txBody>
          <a:bodyPr>
            <a:normAutofit fontScale="55000" lnSpcReduction="20000"/>
          </a:bodyPr>
          <a:lstStyle/>
          <a:p>
            <a:endParaRPr lang="uk-UA" dirty="0">
              <a:solidFill>
                <a:srgbClr val="FFFF00"/>
              </a:solidFill>
              <a:latin typeface="Book Antiqu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lvl="0">
              <a:lnSpc>
                <a:spcPct val="170000"/>
              </a:lnSpc>
            </a:pPr>
            <a:r>
              <a:rPr kumimoji="0" lang="uk-UA" sz="3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Професійні назви робіт, які здатен виконувати здобувач вищої освіти за ступенем вищої освіти «Магістр»: </a:t>
            </a:r>
            <a:endParaRPr kumimoji="0" lang="ru-RU" sz="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endParaRPr lang="uk-UA" dirty="0">
              <a:solidFill>
                <a:srgbClr val="FFFF00"/>
              </a:solidFill>
              <a:latin typeface="Book Antiqua" pitchFamily="18" charset="0"/>
            </a:endParaRPr>
          </a:p>
          <a:p>
            <a:endParaRPr lang="ru-RU" dirty="0">
              <a:solidFill>
                <a:srgbClr val="FFFF00"/>
              </a:solidFill>
              <a:latin typeface="Book Antiqua" pitchFamily="18" charset="0"/>
            </a:endParaRPr>
          </a:p>
        </p:txBody>
      </p:sp>
      <p:pic>
        <p:nvPicPr>
          <p:cNvPr id="4" name="Рисунок 3" descr="Картинки по запросу уип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" y="0"/>
            <a:ext cx="2411762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уип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0300" y="5329512"/>
            <a:ext cx="1663700" cy="152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23528" y="2204864"/>
            <a:ext cx="806489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начальники (інші керівники) та майстри виробничих підрозділів;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керівні працівники апарату центральних органів державної влади;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керівні працівники апарату місцевих органів державної влади;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керівники фінансових, бухгалтерських, економічних, юридичних та адміністративних підрозділів та інші керівники;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керівники підрозділів кадрів і соціально-трудових відносин;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керівники підрозділів маркетингу;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викладачі університетів та інших вищих навчальних закладів;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фахівці в галузі праці та зайнятості;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наукові співробітники (фінансово-економічна безпека підприємств, установ та організацій, ефективність господарської діяльності, раціоналізація виробництва);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професіонали з фінансово-економічної безпеки;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професіонали у сфері раціоналізації виробництва, інтелектуальної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власності та інноваційної діяльності;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аудитори;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економісти.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476672"/>
            <a:ext cx="5688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FF00"/>
                </a:solidFill>
                <a:latin typeface="Book Antiqua" pitchFamily="18" charset="0"/>
              </a:rPr>
              <a:t>До заяви, </a:t>
            </a:r>
            <a:r>
              <a:rPr lang="ru-RU" sz="3200" b="1" i="1" dirty="0" err="1">
                <a:solidFill>
                  <a:srgbClr val="FFFF00"/>
                </a:solidFill>
                <a:latin typeface="Book Antiqua" pitchFamily="18" charset="0"/>
              </a:rPr>
              <a:t>поданої</a:t>
            </a:r>
            <a:r>
              <a:rPr lang="ru-RU" sz="3200" b="1" i="1" dirty="0">
                <a:solidFill>
                  <a:srgbClr val="FFFF00"/>
                </a:solidFill>
                <a:latin typeface="Book Antiqua" pitchFamily="18" charset="0"/>
              </a:rPr>
              <a:t> в </a:t>
            </a:r>
            <a:r>
              <a:rPr lang="ru-RU" sz="3200" b="1" i="1" dirty="0" err="1">
                <a:solidFill>
                  <a:srgbClr val="FFFF00"/>
                </a:solidFill>
                <a:latin typeface="Book Antiqua" pitchFamily="18" charset="0"/>
              </a:rPr>
              <a:t>паперовій</a:t>
            </a:r>
            <a:r>
              <a:rPr lang="ru-RU" sz="3200" b="1" i="1" dirty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3200" b="1" i="1" dirty="0" err="1">
                <a:solidFill>
                  <a:srgbClr val="FFFF00"/>
                </a:solidFill>
                <a:latin typeface="Book Antiqua" pitchFamily="18" charset="0"/>
              </a:rPr>
              <a:t>формі</a:t>
            </a:r>
            <a:r>
              <a:rPr lang="ru-RU" sz="3200" b="1" i="1" dirty="0">
                <a:solidFill>
                  <a:srgbClr val="FFFF00"/>
                </a:solidFill>
                <a:latin typeface="Book Antiqua" pitchFamily="18" charset="0"/>
              </a:rPr>
              <a:t>, </a:t>
            </a:r>
            <a:r>
              <a:rPr lang="ru-RU" sz="3200" b="1" i="1" dirty="0" err="1">
                <a:solidFill>
                  <a:srgbClr val="FFFF00"/>
                </a:solidFill>
                <a:latin typeface="Book Antiqua" pitchFamily="18" charset="0"/>
              </a:rPr>
              <a:t>вступник</a:t>
            </a:r>
            <a:r>
              <a:rPr lang="ru-RU" sz="3200" b="1" i="1" dirty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3200" b="1" i="1" dirty="0" err="1">
                <a:solidFill>
                  <a:srgbClr val="FFFF00"/>
                </a:solidFill>
                <a:latin typeface="Book Antiqua" pitchFamily="18" charset="0"/>
              </a:rPr>
              <a:t>додає</a:t>
            </a:r>
            <a:r>
              <a:rPr lang="ru-RU" sz="3200" b="1" i="1" dirty="0">
                <a:solidFill>
                  <a:srgbClr val="FFFF00"/>
                </a:solidFill>
                <a:latin typeface="Book Antiqua" pitchFamily="18" charset="0"/>
              </a:rPr>
              <a:t>:</a:t>
            </a:r>
          </a:p>
          <a:p>
            <a:endParaRPr lang="ru-RU" sz="2400" dirty="0">
              <a:solidFill>
                <a:srgbClr val="FFFF00"/>
              </a:solidFill>
              <a:latin typeface="Book Antiqua" pitchFamily="18" charset="0"/>
            </a:endParaRPr>
          </a:p>
        </p:txBody>
      </p:sp>
      <p:pic>
        <p:nvPicPr>
          <p:cNvPr id="5" name="Рисунок 4" descr="Картинки по запросу уип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" y="0"/>
            <a:ext cx="2411762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уип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0300" y="5329512"/>
            <a:ext cx="1663700" cy="152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9552" y="2348880"/>
            <a:ext cx="74888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  <a:t>- 2 </a:t>
            </a:r>
            <a:r>
              <a:rPr lang="ru-RU" sz="2000" dirty="0" err="1" smtClean="0">
                <a:solidFill>
                  <a:srgbClr val="FFFF00"/>
                </a:solidFill>
                <a:latin typeface="Book Antiqua" pitchFamily="18" charset="0"/>
              </a:rPr>
              <a:t>копії</a:t>
            </a:r>
            <a: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  <a:t> документа, </a:t>
            </a:r>
            <a:r>
              <a:rPr lang="ru-RU" sz="2000" dirty="0" err="1" smtClean="0">
                <a:solidFill>
                  <a:srgbClr val="FFFF00"/>
                </a:solidFill>
                <a:latin typeface="Book Antiqua" pitchFamily="18" charset="0"/>
              </a:rPr>
              <a:t>що</a:t>
            </a:r>
            <a: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Book Antiqua" pitchFamily="18" charset="0"/>
              </a:rPr>
              <a:t>посвідчує</a:t>
            </a:r>
            <a: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  <a:t> особу;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  <a:t>- 2 </a:t>
            </a:r>
            <a:r>
              <a:rPr lang="ru-RU" sz="2000" dirty="0" err="1" smtClean="0">
                <a:solidFill>
                  <a:srgbClr val="FFFF00"/>
                </a:solidFill>
                <a:latin typeface="Book Antiqua" pitchFamily="18" charset="0"/>
              </a:rPr>
              <a:t>копії</a:t>
            </a:r>
            <a: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  <a:t> документа державного </a:t>
            </a:r>
            <a:r>
              <a:rPr lang="ru-RU" sz="2000" dirty="0" err="1" smtClean="0">
                <a:solidFill>
                  <a:srgbClr val="FFFF00"/>
                </a:solidFill>
                <a:latin typeface="Book Antiqua" pitchFamily="18" charset="0"/>
              </a:rPr>
              <a:t>зразка</a:t>
            </a:r>
            <a: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  <a:t> про </a:t>
            </a:r>
            <a:r>
              <a:rPr lang="ru-RU" sz="2000" dirty="0" err="1" smtClean="0">
                <a:solidFill>
                  <a:srgbClr val="FFFF00"/>
                </a:solidFill>
                <a:latin typeface="Book Antiqua" pitchFamily="18" charset="0"/>
              </a:rPr>
              <a:t>раніше</a:t>
            </a:r>
            <a: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Book Antiqua" pitchFamily="18" charset="0"/>
              </a:rPr>
              <a:t>здобутий</a:t>
            </a:r>
            <a: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Book Antiqua" pitchFamily="18" charset="0"/>
              </a:rPr>
              <a:t>освітній</a:t>
            </a:r>
            <a:r>
              <a:rPr lang="ru-RU" sz="2000" dirty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  <a:t>(</a:t>
            </a:r>
            <a:r>
              <a:rPr lang="ru-RU" sz="2000" dirty="0" err="1" smtClean="0">
                <a:solidFill>
                  <a:srgbClr val="FFFF00"/>
                </a:solidFill>
                <a:latin typeface="Book Antiqua" pitchFamily="18" charset="0"/>
              </a:rPr>
              <a:t>освітньо-кваліфікаційний</a:t>
            </a:r>
            <a: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  <a:t>) </a:t>
            </a:r>
            <a:r>
              <a:rPr lang="ru-RU" sz="2000" dirty="0" err="1" smtClean="0">
                <a:solidFill>
                  <a:srgbClr val="FFFF00"/>
                </a:solidFill>
                <a:latin typeface="Book Antiqua" pitchFamily="18" charset="0"/>
              </a:rPr>
              <a:t>рівень</a:t>
            </a:r>
            <a: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  <a:t>, на </a:t>
            </a:r>
            <a:r>
              <a:rPr lang="ru-RU" sz="2000" dirty="0" err="1" smtClean="0">
                <a:solidFill>
                  <a:srgbClr val="FFFF00"/>
                </a:solidFill>
                <a:latin typeface="Book Antiqua" pitchFamily="18" charset="0"/>
              </a:rPr>
              <a:t>основі</a:t>
            </a:r>
            <a: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Book Antiqua" pitchFamily="18" charset="0"/>
              </a:rPr>
              <a:t>якого</a:t>
            </a:r>
            <a: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Book Antiqua" pitchFamily="18" charset="0"/>
              </a:rPr>
              <a:t>здійснюється</a:t>
            </a:r>
            <a: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Book Antiqua" pitchFamily="18" charset="0"/>
              </a:rPr>
              <a:t>вступ</a:t>
            </a:r>
            <a: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  <a:latin typeface="Book Antiqua" pitchFamily="18" charset="0"/>
              </a:rPr>
              <a:t>і</a:t>
            </a:r>
            <a:r>
              <a:rPr lang="ru-RU" sz="2000" dirty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  <a:t>2 </a:t>
            </a:r>
            <a:r>
              <a:rPr lang="ru-RU" sz="2000" dirty="0" err="1" smtClean="0">
                <a:solidFill>
                  <a:srgbClr val="FFFF00"/>
                </a:solidFill>
                <a:latin typeface="Book Antiqua" pitchFamily="18" charset="0"/>
              </a:rPr>
              <a:t>копії</a:t>
            </a:r>
            <a: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Book Antiqua" pitchFamily="18" charset="0"/>
              </a:rPr>
              <a:t>додатка</a:t>
            </a:r>
            <a: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  <a:t> до </a:t>
            </a:r>
            <a:r>
              <a:rPr lang="ru-RU" sz="2000" dirty="0" err="1" smtClean="0">
                <a:solidFill>
                  <a:srgbClr val="FFFF00"/>
                </a:solidFill>
                <a:latin typeface="Book Antiqua" pitchFamily="18" charset="0"/>
              </a:rPr>
              <a:t>нього</a:t>
            </a:r>
            <a: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  <a:t>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  <a:t>2 </a:t>
            </a:r>
            <a:r>
              <a:rPr lang="ru-RU" sz="2000" dirty="0" err="1" smtClean="0">
                <a:solidFill>
                  <a:srgbClr val="FFFF00"/>
                </a:solidFill>
                <a:latin typeface="Book Antiqua" pitchFamily="18" charset="0"/>
              </a:rPr>
              <a:t>копії</a:t>
            </a:r>
            <a: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Book Antiqua" pitchFamily="18" charset="0"/>
              </a:rPr>
              <a:t>сертифіката</a:t>
            </a:r>
            <a: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  <a:t> (</a:t>
            </a:r>
            <a:r>
              <a:rPr lang="ru-RU" sz="2000" dirty="0" err="1" smtClean="0">
                <a:solidFill>
                  <a:srgbClr val="FFFF00"/>
                </a:solidFill>
                <a:latin typeface="Book Antiqua" pitchFamily="18" charset="0"/>
              </a:rPr>
              <a:t>сертифікатів</a:t>
            </a:r>
            <a: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  <a:t>) ЗНО (для </a:t>
            </a:r>
            <a:r>
              <a:rPr lang="ru-RU" sz="2000" dirty="0" err="1" smtClean="0">
                <a:solidFill>
                  <a:srgbClr val="FFFF00"/>
                </a:solidFill>
                <a:latin typeface="Book Antiqua" pitchFamily="18" charset="0"/>
              </a:rPr>
              <a:t>вступників</a:t>
            </a:r>
            <a: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  <a:t> на </a:t>
            </a:r>
            <a:r>
              <a:rPr lang="ru-RU" sz="2000" dirty="0" err="1" smtClean="0">
                <a:solidFill>
                  <a:srgbClr val="FFFF00"/>
                </a:solidFill>
                <a:latin typeface="Book Antiqua" pitchFamily="18" charset="0"/>
              </a:rPr>
              <a:t>основі</a:t>
            </a:r>
            <a:r>
              <a:rPr lang="ru-RU" sz="2000" dirty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  <a:t>ПЗСО) </a:t>
            </a:r>
            <a:r>
              <a:rPr lang="ru-RU" sz="2000" dirty="0" err="1" smtClean="0">
                <a:solidFill>
                  <a:srgbClr val="FFFF00"/>
                </a:solidFill>
                <a:latin typeface="Book Antiqua" pitchFamily="18" charset="0"/>
              </a:rPr>
              <a:t>або</a:t>
            </a:r>
            <a: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Book Antiqua" pitchFamily="18" charset="0"/>
              </a:rPr>
              <a:t>екзаменаційного</a:t>
            </a:r>
            <a: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  <a:t> листка </a:t>
            </a:r>
            <a:r>
              <a:rPr lang="ru-RU" sz="2000" dirty="0" err="1" smtClean="0">
                <a:solidFill>
                  <a:srgbClr val="FFFF00"/>
                </a:solidFill>
                <a:latin typeface="Book Antiqua" pitchFamily="18" charset="0"/>
              </a:rPr>
              <a:t>єдиного</a:t>
            </a:r>
            <a: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Book Antiqua" pitchFamily="18" charset="0"/>
              </a:rPr>
              <a:t>вступного</a:t>
            </a:r>
            <a: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Book Antiqua" pitchFamily="18" charset="0"/>
              </a:rPr>
              <a:t>іспиту</a:t>
            </a:r>
            <a: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  <a:t> (у </a:t>
            </a:r>
            <a:r>
              <a:rPr lang="ru-RU" sz="2000" dirty="0" err="1" smtClean="0">
                <a:solidFill>
                  <a:srgbClr val="FFFF00"/>
                </a:solidFill>
                <a:latin typeface="Book Antiqua" pitchFamily="18" charset="0"/>
              </a:rPr>
              <a:t>визначених</a:t>
            </a:r>
            <a:r>
              <a:rPr lang="ru-RU" sz="2000" dirty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Book Antiqua" pitchFamily="18" charset="0"/>
              </a:rPr>
              <a:t>цими</a:t>
            </a:r>
            <a: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  <a:t> Правилами </a:t>
            </a:r>
          </a:p>
          <a:p>
            <a:pPr>
              <a:lnSpc>
                <a:spcPct val="150000"/>
              </a:lnSpc>
            </a:pPr>
            <a:r>
              <a:rPr lang="ru-RU" sz="2000" dirty="0" err="1" smtClean="0">
                <a:solidFill>
                  <a:srgbClr val="FFFF00"/>
                </a:solidFill>
                <a:latin typeface="Book Antiqua" pitchFamily="18" charset="0"/>
              </a:rPr>
              <a:t>випадках</a:t>
            </a:r>
            <a: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  <a:t>- </a:t>
            </a:r>
            <a:r>
              <a:rPr lang="ru-RU" sz="2000" dirty="0" err="1" smtClean="0">
                <a:solidFill>
                  <a:srgbClr val="FFFF00"/>
                </a:solidFill>
                <a:latin typeface="Book Antiqua" pitchFamily="18" charset="0"/>
              </a:rPr>
              <a:t>чотири</a:t>
            </a:r>
            <a: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Book Antiqua" pitchFamily="18" charset="0"/>
              </a:rPr>
              <a:t>кольорові</a:t>
            </a:r>
            <a: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Book Antiqua" pitchFamily="18" charset="0"/>
              </a:rPr>
              <a:t>фотокартки</a:t>
            </a:r>
            <a: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Book Antiqua" pitchFamily="18" charset="0"/>
              </a:rPr>
              <a:t>розміром</a:t>
            </a:r>
            <a:r>
              <a:rPr lang="ru-RU" sz="2000" dirty="0" smtClean="0">
                <a:solidFill>
                  <a:srgbClr val="FFFF00"/>
                </a:solidFill>
                <a:latin typeface="Book Antiqua" pitchFamily="18" charset="0"/>
              </a:rPr>
              <a:t> 3×4 см.</a:t>
            </a:r>
            <a:endParaRPr lang="ru-RU" sz="2000" dirty="0">
              <a:solidFill>
                <a:srgbClr val="FFFF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476672"/>
            <a:ext cx="7092280" cy="522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  <a:latin typeface="Book Antiqua" pitchFamily="18" charset="0"/>
              </a:rPr>
              <a:t>          </a:t>
            </a:r>
            <a:r>
              <a:rPr lang="ru-RU" sz="3200" b="1" i="1" dirty="0" err="1" smtClean="0">
                <a:solidFill>
                  <a:srgbClr val="FFFF00"/>
                </a:solidFill>
                <a:latin typeface="Book Antiqua" pitchFamily="18" charset="0"/>
              </a:rPr>
              <a:t>Наші</a:t>
            </a:r>
            <a:r>
              <a:rPr lang="ru-RU" sz="3200" b="1" i="1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  <a:latin typeface="Book Antiqua" pitchFamily="18" charset="0"/>
              </a:rPr>
              <a:t>студенти</a:t>
            </a:r>
            <a:r>
              <a:rPr lang="ru-RU" sz="3200" b="1" i="1" dirty="0" smtClean="0">
                <a:solidFill>
                  <a:srgbClr val="FFFF00"/>
                </a:solidFill>
                <a:latin typeface="Book Antiqua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3200" b="1" i="1" dirty="0" smtClean="0">
                <a:solidFill>
                  <a:srgbClr val="FFFF00"/>
                </a:solidFill>
                <a:latin typeface="Book Antiqua" pitchFamily="18" charset="0"/>
              </a:rPr>
              <a:t> – </a:t>
            </a:r>
            <a:r>
              <a:rPr lang="ru-RU" sz="2500" b="1" i="1" dirty="0" err="1" smtClean="0">
                <a:solidFill>
                  <a:srgbClr val="FFFF00"/>
                </a:solidFill>
                <a:latin typeface="Book Antiqua" pitchFamily="18" charset="0"/>
              </a:rPr>
              <a:t>переможці</a:t>
            </a:r>
            <a:r>
              <a:rPr lang="ru-RU" sz="2500" b="1" i="1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2500" b="1" i="1" dirty="0" err="1" smtClean="0">
                <a:solidFill>
                  <a:srgbClr val="FFFF00"/>
                </a:solidFill>
                <a:latin typeface="Book Antiqua" pitchFamily="18" charset="0"/>
              </a:rPr>
              <a:t>конкурсів</a:t>
            </a:r>
            <a:r>
              <a:rPr lang="ru-RU" sz="2500" b="1" i="1" dirty="0" smtClean="0">
                <a:solidFill>
                  <a:srgbClr val="FFFF00"/>
                </a:solidFill>
                <a:latin typeface="Book Antiqua" pitchFamily="18" charset="0"/>
              </a:rPr>
              <a:t>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500" b="1" i="1" dirty="0" err="1" smtClean="0">
                <a:solidFill>
                  <a:srgbClr val="FFFF00"/>
                </a:solidFill>
                <a:latin typeface="Book Antiqua" pitchFamily="18" charset="0"/>
              </a:rPr>
              <a:t>переможці</a:t>
            </a:r>
            <a:r>
              <a:rPr lang="ru-RU" sz="2500" b="1" i="1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2500" b="1" i="1" dirty="0" err="1" smtClean="0">
                <a:solidFill>
                  <a:srgbClr val="FFFF00"/>
                </a:solidFill>
                <a:latin typeface="Book Antiqua" pitchFamily="18" charset="0"/>
              </a:rPr>
              <a:t>олімпіад</a:t>
            </a:r>
            <a:r>
              <a:rPr lang="ru-RU" sz="2500" b="1" i="1" dirty="0" smtClean="0">
                <a:solidFill>
                  <a:srgbClr val="FFFF00"/>
                </a:solidFill>
                <a:latin typeface="Book Antiqua" pitchFamily="18" charset="0"/>
              </a:rPr>
              <a:t>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500" b="1" i="1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2500" b="1" i="1" dirty="0" err="1" smtClean="0">
                <a:solidFill>
                  <a:srgbClr val="FFFF00"/>
                </a:solidFill>
                <a:latin typeface="Book Antiqua" pitchFamily="18" charset="0"/>
              </a:rPr>
              <a:t>стипендіати</a:t>
            </a:r>
            <a:r>
              <a:rPr lang="ru-RU" sz="2500" b="1" i="1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2500" b="1" i="1" dirty="0" err="1" smtClean="0">
                <a:solidFill>
                  <a:srgbClr val="FFFF00"/>
                </a:solidFill>
                <a:latin typeface="Book Antiqua" pitchFamily="18" charset="0"/>
              </a:rPr>
              <a:t>Харківського</a:t>
            </a:r>
            <a:r>
              <a:rPr lang="ru-RU" sz="2500" b="1" i="1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2500" b="1" i="1" dirty="0" err="1" smtClean="0">
                <a:solidFill>
                  <a:srgbClr val="FFFF00"/>
                </a:solidFill>
                <a:latin typeface="Book Antiqua" pitchFamily="18" charset="0"/>
              </a:rPr>
              <a:t>Міського</a:t>
            </a:r>
            <a:r>
              <a:rPr lang="ru-RU" sz="2500" b="1" i="1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2500" b="1" i="1" dirty="0" err="1" smtClean="0">
                <a:solidFill>
                  <a:srgbClr val="FFFF00"/>
                </a:solidFill>
                <a:latin typeface="Book Antiqua" pitchFamily="18" charset="0"/>
              </a:rPr>
              <a:t>Голови</a:t>
            </a:r>
            <a:r>
              <a:rPr lang="ru-RU" sz="2500" b="1" i="1" dirty="0" smtClean="0">
                <a:solidFill>
                  <a:srgbClr val="FFFF00"/>
                </a:solidFill>
                <a:latin typeface="Book Antiqua" pitchFamily="18" charset="0"/>
              </a:rPr>
              <a:t>;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500" b="1" i="1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2500" b="1" i="1" dirty="0" err="1" smtClean="0">
                <a:solidFill>
                  <a:srgbClr val="FFFF00"/>
                </a:solidFill>
                <a:latin typeface="Book Antiqua" pitchFamily="18" charset="0"/>
              </a:rPr>
              <a:t>стипендіати</a:t>
            </a:r>
            <a:r>
              <a:rPr lang="ru-RU" sz="2500" b="1" i="1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2500" b="1" i="1" dirty="0" err="1" smtClean="0">
                <a:solidFill>
                  <a:srgbClr val="FFFF00"/>
                </a:solidFill>
                <a:latin typeface="Book Antiqua" pitchFamily="18" charset="0"/>
              </a:rPr>
              <a:t>Харківської</a:t>
            </a:r>
            <a:r>
              <a:rPr lang="ru-RU" sz="2500" b="1" i="1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2500" b="1" i="1" dirty="0" err="1" smtClean="0">
                <a:solidFill>
                  <a:srgbClr val="FFFF00"/>
                </a:solidFill>
                <a:latin typeface="Book Antiqua" pitchFamily="18" charset="0"/>
              </a:rPr>
              <a:t>Облдержадміністрації</a:t>
            </a:r>
            <a:r>
              <a:rPr lang="ru-RU" sz="2500" b="1" i="1" dirty="0" smtClean="0">
                <a:solidFill>
                  <a:srgbClr val="FFFF00"/>
                </a:solidFill>
                <a:latin typeface="Book Antiqua" pitchFamily="18" charset="0"/>
              </a:rPr>
              <a:t>;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500" b="1" i="1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2500" b="1" i="1" dirty="0" err="1" smtClean="0">
                <a:solidFill>
                  <a:srgbClr val="FFFF00"/>
                </a:solidFill>
                <a:latin typeface="Book Antiqua" pitchFamily="18" charset="0"/>
              </a:rPr>
              <a:t>стипендіати</a:t>
            </a:r>
            <a:r>
              <a:rPr lang="ru-RU" sz="2500" b="1" i="1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2500" b="1" i="1" dirty="0" err="1" smtClean="0">
                <a:solidFill>
                  <a:srgbClr val="FFFF00"/>
                </a:solidFill>
                <a:latin typeface="Book Antiqua" pitchFamily="18" charset="0"/>
              </a:rPr>
              <a:t>Кабінету</a:t>
            </a:r>
            <a:r>
              <a:rPr lang="ru-RU" sz="2500" b="1" i="1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2500" b="1" i="1" dirty="0" err="1" smtClean="0">
                <a:solidFill>
                  <a:srgbClr val="FFFF00"/>
                </a:solidFill>
                <a:latin typeface="Book Antiqua" pitchFamily="18" charset="0"/>
              </a:rPr>
              <a:t>Міністрів</a:t>
            </a:r>
            <a:r>
              <a:rPr lang="ru-RU" sz="2500" b="1" i="1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2500" b="1" i="1" dirty="0" err="1" smtClean="0">
                <a:solidFill>
                  <a:srgbClr val="FFFF00"/>
                </a:solidFill>
                <a:latin typeface="Book Antiqua" pitchFamily="18" charset="0"/>
              </a:rPr>
              <a:t>України</a:t>
            </a:r>
            <a:r>
              <a:rPr lang="ru-RU" sz="2500" b="1" i="1" dirty="0" smtClean="0">
                <a:solidFill>
                  <a:srgbClr val="FFFF00"/>
                </a:solidFill>
                <a:latin typeface="Book Antiqua" pitchFamily="18" charset="0"/>
              </a:rPr>
              <a:t>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500" b="1" i="1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2500" b="1" i="1" dirty="0" err="1" smtClean="0">
                <a:solidFill>
                  <a:srgbClr val="FFFF00"/>
                </a:solidFill>
                <a:latin typeface="Book Antiqua" pitchFamily="18" charset="0"/>
              </a:rPr>
              <a:t>стипендіати</a:t>
            </a:r>
            <a:r>
              <a:rPr lang="ru-RU" sz="2500" b="1" i="1" dirty="0" smtClean="0">
                <a:solidFill>
                  <a:srgbClr val="FFFF00"/>
                </a:solidFill>
                <a:latin typeface="Book Antiqua" pitchFamily="18" charset="0"/>
              </a:rPr>
              <a:t> Президента </a:t>
            </a:r>
            <a:r>
              <a:rPr lang="ru-RU" sz="2400" b="1" i="1" dirty="0" err="1" smtClean="0">
                <a:solidFill>
                  <a:srgbClr val="FFFF00"/>
                </a:solidFill>
                <a:latin typeface="Book Antiqua" pitchFamily="18" charset="0"/>
              </a:rPr>
              <a:t>України</a:t>
            </a:r>
            <a:r>
              <a:rPr lang="ru-RU" sz="2400" b="1" i="1" dirty="0" smtClean="0">
                <a:solidFill>
                  <a:srgbClr val="FFFF00"/>
                </a:solidFill>
                <a:latin typeface="Book Antiqua" pitchFamily="18" charset="0"/>
              </a:rPr>
              <a:t>.</a:t>
            </a:r>
            <a:endParaRPr lang="ru-RU" sz="2400" b="1" i="1" dirty="0">
              <a:solidFill>
                <a:srgbClr val="FFFF00"/>
              </a:solidFill>
              <a:latin typeface="Book Antiqua" pitchFamily="18" charset="0"/>
            </a:endParaRPr>
          </a:p>
          <a:p>
            <a:endParaRPr lang="ru-RU" sz="2400" dirty="0">
              <a:solidFill>
                <a:srgbClr val="FFFF00"/>
              </a:solidFill>
              <a:latin typeface="Book Antiqua" pitchFamily="18" charset="0"/>
            </a:endParaRPr>
          </a:p>
        </p:txBody>
      </p:sp>
      <p:pic>
        <p:nvPicPr>
          <p:cNvPr id="5" name="Рисунок 4" descr="Картинки по запросу уип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" y="0"/>
            <a:ext cx="219573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уип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0300" y="5329512"/>
            <a:ext cx="1663700" cy="152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4864"/>
            <a:ext cx="1417089" cy="18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94853"/>
            <a:ext cx="1368152" cy="206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3717032"/>
            <a:ext cx="118828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D:\Games\Фото\Житомир\IMG_589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5373216"/>
            <a:ext cx="1392055" cy="936104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6227" y="5301208"/>
            <a:ext cx="97218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644008" y="5765642"/>
            <a:ext cx="1925750" cy="109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https://pp.userapi.com/c618427/v618427043/26c7/K5plefMRaj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264" y="116632"/>
            <a:ext cx="1081810" cy="1440160"/>
          </a:xfrm>
          <a:prstGeom prst="rect">
            <a:avLst/>
          </a:prstGeom>
          <a:noFill/>
        </p:spPr>
      </p:pic>
      <p:pic>
        <p:nvPicPr>
          <p:cNvPr id="1032" name="Picture 8" descr="https://pp.userapi.com/c322929/v322929043/bc9c/fuIvWsTa5kk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56376" y="692696"/>
            <a:ext cx="1008112" cy="1728192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476672"/>
            <a:ext cx="687625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  <a:latin typeface="Book Antiqua" pitchFamily="18" charset="0"/>
              </a:rPr>
              <a:t>          </a:t>
            </a:r>
            <a:r>
              <a:rPr lang="ru-RU" sz="3200" b="1" i="1" dirty="0" err="1" smtClean="0">
                <a:solidFill>
                  <a:srgbClr val="FFFF00"/>
                </a:solidFill>
                <a:latin typeface="Book Antiqua" pitchFamily="18" charset="0"/>
              </a:rPr>
              <a:t>Наші</a:t>
            </a:r>
            <a:r>
              <a:rPr lang="ru-RU" sz="3200" b="1" i="1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  <a:latin typeface="Book Antiqua" pitchFamily="18" charset="0"/>
              </a:rPr>
              <a:t>студенти</a:t>
            </a:r>
            <a:r>
              <a:rPr lang="en-US" sz="3200" b="1" i="1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uk-UA" sz="3200" b="1" i="1" dirty="0" smtClean="0">
                <a:solidFill>
                  <a:srgbClr val="FFFF00"/>
                </a:solidFill>
                <a:latin typeface="Book Antiqua" pitchFamily="18" charset="0"/>
              </a:rPr>
              <a:t>працюють викладачами:</a:t>
            </a:r>
          </a:p>
          <a:p>
            <a:pPr>
              <a:buFontTx/>
              <a:buChar char="-"/>
            </a:pPr>
            <a:r>
              <a:rPr lang="uk-UA" sz="3200" b="1" i="1" dirty="0" smtClean="0">
                <a:solidFill>
                  <a:srgbClr val="FFFF00"/>
                </a:solidFill>
                <a:latin typeface="Book Antiqua" pitchFamily="18" charset="0"/>
              </a:rPr>
              <a:t> у вищих навчальних закладах; </a:t>
            </a:r>
          </a:p>
          <a:p>
            <a:r>
              <a:rPr lang="uk-UA" sz="3200" b="1" i="1" dirty="0" smtClean="0">
                <a:solidFill>
                  <a:srgbClr val="FFFF00"/>
                </a:solidFill>
                <a:latin typeface="Book Antiqua" pitchFamily="18" charset="0"/>
              </a:rPr>
              <a:t>- коледжах;</a:t>
            </a:r>
          </a:p>
          <a:p>
            <a:pPr>
              <a:buFontTx/>
              <a:buChar char="-"/>
            </a:pPr>
            <a:r>
              <a:rPr lang="uk-UA" sz="3200" b="1" i="1" dirty="0" smtClean="0">
                <a:solidFill>
                  <a:srgbClr val="FFFF00"/>
                </a:solidFill>
                <a:latin typeface="Book Antiqua" pitchFamily="18" charset="0"/>
              </a:rPr>
              <a:t> технікумах;</a:t>
            </a:r>
          </a:p>
          <a:p>
            <a:pPr>
              <a:buFontTx/>
              <a:buChar char="-"/>
            </a:pPr>
            <a:r>
              <a:rPr lang="uk-UA" sz="3200" b="1" i="1" dirty="0" smtClean="0">
                <a:solidFill>
                  <a:srgbClr val="FFFF00"/>
                </a:solidFill>
                <a:latin typeface="Book Antiqua" pitchFamily="18" charset="0"/>
              </a:rPr>
              <a:t> училищах;</a:t>
            </a:r>
          </a:p>
          <a:p>
            <a:pPr>
              <a:buFontTx/>
              <a:buChar char="-"/>
            </a:pPr>
            <a:r>
              <a:rPr lang="uk-UA" sz="3200" b="1" i="1" dirty="0" smtClean="0">
                <a:solidFill>
                  <a:srgbClr val="FFFF00"/>
                </a:solidFill>
                <a:latin typeface="Book Antiqua" pitchFamily="18" charset="0"/>
              </a:rPr>
              <a:t> школах.</a:t>
            </a:r>
            <a:endParaRPr lang="ru-RU" sz="2400" b="1" i="1" dirty="0">
              <a:solidFill>
                <a:srgbClr val="FFFF00"/>
              </a:solidFill>
              <a:latin typeface="Book Antiqua" pitchFamily="18" charset="0"/>
            </a:endParaRPr>
          </a:p>
          <a:p>
            <a:endParaRPr lang="ru-RU" sz="2400" dirty="0">
              <a:solidFill>
                <a:srgbClr val="FFFF00"/>
              </a:solidFill>
              <a:latin typeface="Book Antiqua" pitchFamily="18" charset="0"/>
            </a:endParaRPr>
          </a:p>
        </p:txBody>
      </p:sp>
      <p:pic>
        <p:nvPicPr>
          <p:cNvPr id="5" name="Рисунок 4" descr="Картинки по запросу уип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" y="0"/>
            <a:ext cx="219573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уип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0300" y="5329512"/>
            <a:ext cx="1663700" cy="152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581128"/>
            <a:ext cx="270429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780928"/>
            <a:ext cx="2679245" cy="180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861048"/>
            <a:ext cx="237626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635</Words>
  <Application>Microsoft Office PowerPoint</Application>
  <PresentationFormat>Экран (4:3)</PresentationFormat>
  <Paragraphs>113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Марийка</dc:creator>
  <cp:lastModifiedBy>STRAG</cp:lastModifiedBy>
  <cp:revision>18</cp:revision>
  <dcterms:created xsi:type="dcterms:W3CDTF">2018-04-03T22:39:27Z</dcterms:created>
  <dcterms:modified xsi:type="dcterms:W3CDTF">2018-04-25T12:36:08Z</dcterms:modified>
</cp:coreProperties>
</file>